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0"/>
    <p:restoredTop sz="94683"/>
  </p:normalViewPr>
  <p:slideViewPr>
    <p:cSldViewPr snapToGrid="0" snapToObjects="1">
      <p:cViewPr varScale="1">
        <p:scale>
          <a:sx n="96" d="100"/>
          <a:sy n="96" d="100"/>
        </p:scale>
        <p:origin x="44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BFEC0B-D4BF-0447-BBA4-FEC6378CC54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B18A5B-D6BD-5B49-B712-AD6A213E79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151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904108-E35B-D541-B91F-C5B056AAAC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678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151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90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53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57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573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60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626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24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9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02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394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DE2C4-429B-F747-9EBC-2E4F8E50611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F204F-108C-AE49-BB10-DE083364C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5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7321" y="1121673"/>
            <a:ext cx="11410121" cy="2387600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Cambria Math" charset="0"/>
                <a:ea typeface="Cambria Math" charset="0"/>
                <a:cs typeface="Cambria Math" charset="0"/>
              </a:rPr>
              <a:t>Slides for Smallmouth Bass Taxonomy and Genetic Diversity</a:t>
            </a:r>
            <a:endParaRPr lang="en-US" b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0381" y="4251394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Cambria Math" charset="0"/>
                <a:ea typeface="Cambria Math" charset="0"/>
                <a:cs typeface="Cambria Math" charset="0"/>
              </a:rPr>
              <a:t>Joe Gunn</a:t>
            </a:r>
            <a:endParaRPr lang="en-US" sz="3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381461" y="71561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063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735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Neosho vs. Northern Smallmouth Bass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3556" y="1257180"/>
            <a:ext cx="5219699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latin typeface="Times New Roman"/>
                <a:cs typeface="Times New Roman"/>
              </a:rPr>
              <a:t>Northern Smallmouth </a:t>
            </a:r>
            <a:r>
              <a:rPr lang="en-US" b="1" dirty="0" smtClean="0">
                <a:latin typeface="Times New Roman"/>
                <a:cs typeface="Times New Roman"/>
              </a:rPr>
              <a:t>Bass</a:t>
            </a:r>
          </a:p>
          <a:p>
            <a:pPr marL="173038" indent="230188" algn="ctr">
              <a:buNone/>
            </a:pPr>
            <a:endParaRPr lang="en-US" sz="600" b="1" dirty="0">
              <a:latin typeface="Times New Roman"/>
              <a:cs typeface="Times New Roman"/>
            </a:endParaRPr>
          </a:p>
          <a:p>
            <a:pPr marL="173038" indent="230188">
              <a:tabLst>
                <a:tab pos="444500" algn="l"/>
              </a:tabLst>
            </a:pPr>
            <a:r>
              <a:rPr lang="en-US" sz="2400" dirty="0" smtClean="0">
                <a:latin typeface="Times New Roman"/>
                <a:cs typeface="Times New Roman"/>
              </a:rPr>
              <a:t>14 soft dorsal rays</a:t>
            </a:r>
          </a:p>
          <a:p>
            <a:pPr marL="173038" indent="230188">
              <a:tabLst>
                <a:tab pos="444500" algn="l"/>
              </a:tabLst>
            </a:pPr>
            <a:r>
              <a:rPr lang="en-US" sz="2400" dirty="0" smtClean="0">
                <a:latin typeface="Times New Roman"/>
                <a:cs typeface="Times New Roman"/>
              </a:rPr>
              <a:t>Bulky, </a:t>
            </a:r>
            <a:r>
              <a:rPr lang="en-US" sz="2400" dirty="0">
                <a:latin typeface="Times New Roman"/>
                <a:cs typeface="Times New Roman"/>
              </a:rPr>
              <a:t>more rotund </a:t>
            </a:r>
            <a:r>
              <a:rPr lang="en-US" sz="2400" dirty="0" smtClean="0">
                <a:latin typeface="Times New Roman"/>
                <a:cs typeface="Times New Roman"/>
              </a:rPr>
              <a:t>predorsal contour</a:t>
            </a:r>
            <a:endParaRPr lang="en-US" sz="2400" dirty="0">
              <a:latin typeface="Times New Roman"/>
              <a:cs typeface="Times New Roman"/>
            </a:endParaRPr>
          </a:p>
          <a:p>
            <a:pPr marL="173038" indent="230188"/>
            <a:r>
              <a:rPr lang="en-US" sz="2400" dirty="0">
                <a:latin typeface="Times New Roman"/>
                <a:cs typeface="Times New Roman"/>
              </a:rPr>
              <a:t>N</a:t>
            </a:r>
            <a:r>
              <a:rPr lang="en-US" sz="2400" dirty="0" smtClean="0">
                <a:latin typeface="Times New Roman"/>
                <a:cs typeface="Times New Roman"/>
              </a:rPr>
              <a:t>on-protruding lower mandible</a:t>
            </a:r>
          </a:p>
          <a:p>
            <a:pPr marL="173038" indent="230188"/>
            <a:r>
              <a:rPr lang="en-US" sz="2400" dirty="0">
                <a:latin typeface="Times New Roman"/>
                <a:cs typeface="Times New Roman"/>
              </a:rPr>
              <a:t>N</a:t>
            </a:r>
            <a:r>
              <a:rPr lang="en-US" sz="2400" dirty="0" smtClean="0">
                <a:latin typeface="Times New Roman"/>
                <a:cs typeface="Times New Roman"/>
              </a:rPr>
              <a:t>o </a:t>
            </a:r>
            <a:r>
              <a:rPr lang="en-US" sz="2400" dirty="0">
                <a:latin typeface="Times New Roman"/>
                <a:cs typeface="Times New Roman"/>
              </a:rPr>
              <a:t>teeth along the tongue</a:t>
            </a:r>
          </a:p>
          <a:p>
            <a:pPr marL="173038" indent="230188"/>
            <a:r>
              <a:rPr lang="en-US" sz="2400" dirty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ark</a:t>
            </a:r>
            <a:r>
              <a:rPr lang="en-US" sz="2400" dirty="0">
                <a:latin typeface="Times New Roman"/>
                <a:cs typeface="Times New Roman"/>
              </a:rPr>
              <a:t>, slender, elevated bars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6404399" y="1257180"/>
            <a:ext cx="5181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latin typeface="Times New Roman"/>
                <a:cs typeface="Times New Roman"/>
              </a:rPr>
              <a:t>Neosho Smallmouth Bass </a:t>
            </a:r>
          </a:p>
          <a:p>
            <a:pPr marL="519113" indent="-231775" algn="ctr"/>
            <a:endParaRPr lang="en-US" sz="600" b="1" dirty="0" smtClean="0">
              <a:latin typeface="Times New Roman"/>
              <a:cs typeface="Times New Roman"/>
            </a:endParaRPr>
          </a:p>
          <a:p>
            <a:pPr marL="519113" indent="-231775"/>
            <a:r>
              <a:rPr lang="en-US" sz="2400" dirty="0" smtClean="0">
                <a:latin typeface="Times New Roman"/>
                <a:cs typeface="Times New Roman"/>
              </a:rPr>
              <a:t>13 soft dorsal rays</a:t>
            </a:r>
          </a:p>
          <a:p>
            <a:pPr marL="519113" indent="-231775"/>
            <a:r>
              <a:rPr lang="en-US" sz="2400" dirty="0" smtClean="0">
                <a:latin typeface="Times New Roman"/>
                <a:cs typeface="Times New Roman"/>
              </a:rPr>
              <a:t>Straight</a:t>
            </a:r>
            <a:r>
              <a:rPr lang="en-US" sz="2400" dirty="0">
                <a:latin typeface="Times New Roman"/>
                <a:cs typeface="Times New Roman"/>
              </a:rPr>
              <a:t>, slender predorsal contour</a:t>
            </a:r>
          </a:p>
          <a:p>
            <a:pPr marL="519113" indent="-231775"/>
            <a:r>
              <a:rPr lang="en-US" sz="2400" dirty="0">
                <a:latin typeface="Times New Roman"/>
                <a:cs typeface="Times New Roman"/>
              </a:rPr>
              <a:t>P</a:t>
            </a:r>
            <a:r>
              <a:rPr lang="en-US" sz="2400" dirty="0" smtClean="0">
                <a:latin typeface="Times New Roman"/>
                <a:cs typeface="Times New Roman"/>
              </a:rPr>
              <a:t>rotruding </a:t>
            </a:r>
            <a:r>
              <a:rPr lang="en-US" sz="2400" dirty="0">
                <a:latin typeface="Times New Roman"/>
                <a:cs typeface="Times New Roman"/>
              </a:rPr>
              <a:t>lower mandible</a:t>
            </a:r>
          </a:p>
          <a:p>
            <a:pPr marL="519113" indent="-231775"/>
            <a:r>
              <a:rPr lang="en-US" sz="2400" dirty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eveloped </a:t>
            </a:r>
            <a:r>
              <a:rPr lang="en-US" sz="2400" dirty="0">
                <a:latin typeface="Times New Roman"/>
                <a:cs typeface="Times New Roman"/>
              </a:rPr>
              <a:t>teeth along the </a:t>
            </a:r>
            <a:r>
              <a:rPr lang="en-US" sz="2400" dirty="0" smtClean="0">
                <a:latin typeface="Times New Roman"/>
                <a:cs typeface="Times New Roman"/>
              </a:rPr>
              <a:t>tongue</a:t>
            </a:r>
          </a:p>
          <a:p>
            <a:pPr marL="519113" indent="-231775"/>
            <a:r>
              <a:rPr lang="en-US" sz="2400" dirty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ark</a:t>
            </a:r>
            <a:r>
              <a:rPr lang="en-US" sz="2400" dirty="0">
                <a:latin typeface="Times New Roman"/>
                <a:cs typeface="Times New Roman"/>
              </a:rPr>
              <a:t>, broad, less elevated bars </a:t>
            </a:r>
          </a:p>
        </p:txBody>
      </p:sp>
      <p:pic>
        <p:nvPicPr>
          <p:cNvPr id="4" name="Picture 3" descr="northern_smallmouth_bas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1" y="4888816"/>
            <a:ext cx="5536155" cy="1682991"/>
          </a:xfrm>
          <a:prstGeom prst="rect">
            <a:avLst/>
          </a:prstGeom>
        </p:spPr>
      </p:pic>
      <p:pic>
        <p:nvPicPr>
          <p:cNvPr id="6" name="Picture 5" descr="neosho_smallmouth_bas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4842441"/>
            <a:ext cx="5799391" cy="173981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98113" y="6387141"/>
            <a:ext cx="2612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Hubbs and Bailey, 1940</a:t>
            </a:r>
            <a:endParaRPr lang="en-US" dirty="0"/>
          </a:p>
        </p:txBody>
      </p:sp>
      <p:cxnSp>
        <p:nvCxnSpPr>
          <p:cNvPr id="9" name="Straight Connector 8"/>
          <p:cNvCxnSpPr>
            <a:stCxn id="2" idx="2"/>
          </p:cNvCxnSpPr>
          <p:nvPr/>
        </p:nvCxnSpPr>
        <p:spPr>
          <a:xfrm>
            <a:off x="6096000" y="1379298"/>
            <a:ext cx="0" cy="46449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350955" y="4255266"/>
            <a:ext cx="1733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14 soft rays</a:t>
            </a:r>
            <a:endParaRPr lang="en-US" sz="2000" b="1" dirty="0"/>
          </a:p>
        </p:txBody>
      </p:sp>
      <p:sp>
        <p:nvSpPr>
          <p:cNvPr id="11" name="Right Arrow 10"/>
          <p:cNvSpPr/>
          <p:nvPr/>
        </p:nvSpPr>
        <p:spPr>
          <a:xfrm rot="8779033">
            <a:off x="3771396" y="4635566"/>
            <a:ext cx="609032" cy="3473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591958" y="4295788"/>
            <a:ext cx="17818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13 soft rays</a:t>
            </a:r>
            <a:endParaRPr lang="en-US" sz="2000" b="1" dirty="0"/>
          </a:p>
        </p:txBody>
      </p:sp>
      <p:sp>
        <p:nvSpPr>
          <p:cNvPr id="13" name="Right Arrow 12"/>
          <p:cNvSpPr/>
          <p:nvPr/>
        </p:nvSpPr>
        <p:spPr>
          <a:xfrm rot="9614624">
            <a:off x="10253358" y="4692903"/>
            <a:ext cx="677199" cy="372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795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Genetic Distinction and Diversity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3" t="3561" r="20635"/>
          <a:stretch/>
        </p:blipFill>
        <p:spPr bwMode="auto">
          <a:xfrm>
            <a:off x="6209414" y="1488558"/>
            <a:ext cx="5144386" cy="50845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9745835" y="6373439"/>
            <a:ext cx="2382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Stark and Echelle, 1998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60667"/>
            <a:ext cx="5181600" cy="489743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Morphology and ecology suggest genetic distinction</a:t>
            </a:r>
          </a:p>
          <a:p>
            <a:r>
              <a:rPr lang="en-US" sz="3200" dirty="0" smtClean="0"/>
              <a:t>Stark and Echelle (1998) reveal 3 potential clades</a:t>
            </a:r>
          </a:p>
          <a:p>
            <a:pPr lvl="1"/>
            <a:r>
              <a:rPr lang="en-US" b="1" dirty="0" smtClean="0">
                <a:solidFill>
                  <a:srgbClr val="0070C0"/>
                </a:solidFill>
              </a:rPr>
              <a:t>Neosho (blue)</a:t>
            </a:r>
          </a:p>
          <a:p>
            <a:pPr lvl="1"/>
            <a:r>
              <a:rPr lang="en-US" b="1" dirty="0" smtClean="0">
                <a:solidFill>
                  <a:srgbClr val="00B050"/>
                </a:solidFill>
              </a:rPr>
              <a:t>Northern (green)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Ouachita (red)</a:t>
            </a:r>
          </a:p>
          <a:p>
            <a:r>
              <a:rPr lang="en-US" sz="3200" dirty="0" smtClean="0"/>
              <a:t>High smallmouth diversity in Interior Highlands </a:t>
            </a:r>
          </a:p>
        </p:txBody>
      </p:sp>
      <p:sp>
        <p:nvSpPr>
          <p:cNvPr id="4" name="Oval 3"/>
          <p:cNvSpPr/>
          <p:nvPr/>
        </p:nvSpPr>
        <p:spPr>
          <a:xfrm rot="1317895">
            <a:off x="7968917" y="1960912"/>
            <a:ext cx="1329439" cy="1971392"/>
          </a:xfrm>
          <a:prstGeom prst="ellipse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1706946">
            <a:off x="8301470" y="3941776"/>
            <a:ext cx="2843310" cy="15397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95991">
            <a:off x="6797565" y="3795940"/>
            <a:ext cx="1668285" cy="1230047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441892" y="1998313"/>
            <a:ext cx="18482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>
                <a:solidFill>
                  <a:srgbClr val="0070C0"/>
                </a:solidFill>
              </a:rPr>
              <a:t>Neosho SMB</a:t>
            </a:r>
            <a:endParaRPr lang="en-US" sz="2400" b="1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633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76" y="1690688"/>
            <a:ext cx="5362719" cy="39534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203" y="2049277"/>
            <a:ext cx="5414884" cy="3236258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Neosho Smallmouth Bass Genetic Diversity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7" name="Curved Right Arrow 6"/>
          <p:cNvSpPr/>
          <p:nvPr/>
        </p:nvSpPr>
        <p:spPr>
          <a:xfrm rot="15904767">
            <a:off x="5910879" y="3696206"/>
            <a:ext cx="971549" cy="453567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70059" y="9720686"/>
            <a:ext cx="3929671" cy="10657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chemeClr val="tx1"/>
                </a:solidFill>
              </a:rPr>
              <a:t>Within NSMB</a:t>
            </a:r>
          </a:p>
          <a:p>
            <a:pPr algn="ctr"/>
            <a:r>
              <a:rPr lang="en-US" sz="3200" b="1" i="1" dirty="0" smtClean="0">
                <a:solidFill>
                  <a:schemeClr val="tx1"/>
                </a:solidFill>
              </a:rPr>
              <a:t>Ave. F</a:t>
            </a:r>
            <a:r>
              <a:rPr lang="en-US" sz="3200" b="1" i="1" baseline="-25000" dirty="0" smtClean="0">
                <a:solidFill>
                  <a:schemeClr val="tx1"/>
                </a:solidFill>
              </a:rPr>
              <a:t>st</a:t>
            </a:r>
            <a:r>
              <a:rPr lang="en-US" sz="3200" b="1" i="1" dirty="0" smtClean="0">
                <a:solidFill>
                  <a:schemeClr val="tx1"/>
                </a:solidFill>
              </a:rPr>
              <a:t> = 0.051</a:t>
            </a:r>
            <a:endParaRPr lang="en-US" sz="3200" b="1" i="1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592223" y="10972247"/>
            <a:ext cx="3929671" cy="1065758"/>
          </a:xfrm>
          <a:prstGeom prst="rect">
            <a:avLst/>
          </a:prstGeom>
          <a:solidFill>
            <a:srgbClr val="CACDF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chemeClr val="tx1"/>
                </a:solidFill>
              </a:rPr>
              <a:t>Between Subspecies</a:t>
            </a:r>
          </a:p>
          <a:p>
            <a:pPr algn="ctr"/>
            <a:r>
              <a:rPr lang="en-US" sz="3200" b="1" i="1" dirty="0" smtClean="0">
                <a:solidFill>
                  <a:schemeClr val="tx1"/>
                </a:solidFill>
              </a:rPr>
              <a:t>Ave. F</a:t>
            </a:r>
            <a:r>
              <a:rPr lang="en-US" sz="3200" b="1" i="1" baseline="-25000" dirty="0" smtClean="0">
                <a:solidFill>
                  <a:schemeClr val="tx1"/>
                </a:solidFill>
              </a:rPr>
              <a:t>st</a:t>
            </a:r>
            <a:r>
              <a:rPr lang="en-US" sz="3200" b="1" i="1" dirty="0" smtClean="0">
                <a:solidFill>
                  <a:schemeClr val="tx1"/>
                </a:solidFill>
              </a:rPr>
              <a:t> = 0.089</a:t>
            </a:r>
            <a:endParaRPr lang="en-US" sz="3200" b="1" i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9592222" y="12223808"/>
            <a:ext cx="3929671" cy="106575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chemeClr val="tx1"/>
                </a:solidFill>
              </a:rPr>
              <a:t>Within Northern</a:t>
            </a:r>
          </a:p>
          <a:p>
            <a:pPr algn="ctr"/>
            <a:r>
              <a:rPr lang="en-US" sz="3200" b="1" i="1" dirty="0" smtClean="0">
                <a:solidFill>
                  <a:schemeClr val="tx1"/>
                </a:solidFill>
              </a:rPr>
              <a:t>Ave. F</a:t>
            </a:r>
            <a:r>
              <a:rPr lang="en-US" sz="3200" b="1" i="1" baseline="-25000" dirty="0" smtClean="0">
                <a:solidFill>
                  <a:schemeClr val="tx1"/>
                </a:solidFill>
              </a:rPr>
              <a:t>st</a:t>
            </a:r>
            <a:r>
              <a:rPr lang="en-US" sz="3200" b="1" i="1" dirty="0" smtClean="0">
                <a:solidFill>
                  <a:schemeClr val="tx1"/>
                </a:solidFill>
              </a:rPr>
              <a:t> = 0.028</a:t>
            </a:r>
            <a:endParaRPr lang="en-US" sz="3200" b="1" i="1" dirty="0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1178" y="2413047"/>
            <a:ext cx="1531909" cy="148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9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153</Words>
  <Application>Microsoft Macintosh PowerPoint</Application>
  <PresentationFormat>Widescreen</PresentationFormat>
  <Paragraphs>37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Times New Roman</vt:lpstr>
      <vt:lpstr>Office Theme</vt:lpstr>
      <vt:lpstr>Slides for Smallmouth Bass Taxonomy and Genetic Diversity</vt:lpstr>
      <vt:lpstr>Neosho vs. Northern Smallmouth Bass</vt:lpstr>
      <vt:lpstr>Genetic Distinction and Diversity</vt:lpstr>
      <vt:lpstr>Neosho Smallmouth Bass Genetic Diversity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Slides for Smallmouth Bass Taxonomy and Genetic Diversity</dc:title>
  <dc:creator>Gunn, Joseph (MU-Student)</dc:creator>
  <cp:lastModifiedBy>Gunn, Joseph (MU-Student)</cp:lastModifiedBy>
  <cp:revision>1</cp:revision>
  <dcterms:created xsi:type="dcterms:W3CDTF">2017-08-14T19:18:17Z</dcterms:created>
  <dcterms:modified xsi:type="dcterms:W3CDTF">2017-08-14T19:23:23Z</dcterms:modified>
</cp:coreProperties>
</file>

<file path=docProps/thumbnail.jpeg>
</file>